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slides/slide8.xml" Type="http://schemas.openxmlformats.org/officeDocument/2006/relationships/slide" Id="rId13"/><Relationship Target="theme/theme3.xml" Type="http://schemas.openxmlformats.org/officeDocument/2006/relationships/theme" Id="rId1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" name="Shape 2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0" name="Shape 1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1" name="Shape 12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2" name="Shape 1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3" name="Shape 13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8" name="Shape 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" name="Shape 3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6" name="Shape 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7" name="Shape 4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6" name="Shape 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6" name="Shape 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7" name="Shape 6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6" name="Shape 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8" name="Shape 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0" name="Shape 1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1" name="Shape 10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0" name="Shape 1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type="ctrTitle"/>
          </p:nvPr>
        </p:nvSpPr>
        <p:spPr>
          <a:xfrm>
            <a:off y="1583342" x="685800"/>
            <a:ext cy="1159799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9" name="Shape 9"/>
          <p:cNvSpPr txBox="1"/>
          <p:nvPr>
            <p:ph idx="1" type="subTitle"/>
          </p:nvPr>
        </p:nvSpPr>
        <p:spPr>
          <a:xfrm>
            <a:off y="2840053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200150" x="457200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200150" x="4692273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4406309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2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sldNum="0" hdr="0"/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8.png" Type="http://schemas.openxmlformats.org/officeDocument/2006/relationships/image" Id="rId3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0.png" Type="http://schemas.openxmlformats.org/officeDocument/2006/relationships/image" Id="rId4"/><Relationship Target="www.glous.ru" Type="http://schemas.openxmlformats.org/officeDocument/2006/relationships/hyperlink" TargetMode="External" Id="rId3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1.png" Type="http://schemas.openxmlformats.org/officeDocument/2006/relationships/image" Id="rId4"/><Relationship Target="../media/image12.png" Type="http://schemas.openxmlformats.org/officeDocument/2006/relationships/image" Id="rId3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9.pn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5.pn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7.pn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6.pn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png" Type="http://schemas.openxmlformats.org/officeDocument/2006/relationships/image" Id="rId4"/><Relationship Target="../media/image03.png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png" Type="http://schemas.openxmlformats.org/officeDocument/2006/relationships/image" Id="rId4"/><Relationship Target="../media/image02.png" Type="http://schemas.openxmlformats.org/officeDocument/2006/relationships/image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>
            <p:ph type="ctrTitle"/>
          </p:nvPr>
        </p:nvSpPr>
        <p:spPr>
          <a:xfrm>
            <a:off y="156422" x="685800"/>
            <a:ext cy="7172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r" rtl="0" lv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latin typeface="Calibri"/>
                <a:ea typeface="Calibri"/>
                <a:cs typeface="Calibri"/>
                <a:sym typeface="Calibri"/>
              </a:rPr>
              <a:t>ИНСТРУКЦИЯ</a:t>
            </a:r>
          </a:p>
          <a:p>
            <a:pPr algn="r">
              <a:spcBef>
                <a:spcPts val="0"/>
              </a:spcBef>
              <a:buNone/>
            </a:pPr>
            <a:r>
              <a:rPr sz="1400" lang="en">
                <a:latin typeface="Calibri"/>
                <a:ea typeface="Calibri"/>
                <a:cs typeface="Calibri"/>
                <a:sym typeface="Calibri"/>
              </a:rPr>
              <a:t>Регистрация продавца (юридическое лицо/индивидуальный предприниматель):</a:t>
            </a:r>
          </a:p>
        </p:txBody>
      </p:sp>
      <p:sp>
        <p:nvSpPr>
          <p:cNvPr id="24" name="Shape 24"/>
          <p:cNvSpPr txBox="1"/>
          <p:nvPr>
            <p:ph idx="1" type="subTitle"/>
          </p:nvPr>
        </p:nvSpPr>
        <p:spPr>
          <a:xfrm>
            <a:off y="1179275" x="6091200"/>
            <a:ext cy="1521600" cx="27098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just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b="1" sz="1400" lang="en">
                <a:solidFill>
                  <a:schemeClr val="dk1"/>
                </a:solidFill>
              </a:rPr>
              <a:t>ШАГ 1: </a:t>
            </a:r>
          </a:p>
          <a:p>
            <a:pPr algn="just" rtl="0" lv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b="1" sz="1400">
              <a:solidFill>
                <a:schemeClr val="dk1"/>
              </a:solidFill>
            </a:endParaRPr>
          </a:p>
          <a:p>
            <a:pPr algn="just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1400" lang="en">
                <a:solidFill>
                  <a:schemeClr val="dk1"/>
                </a:solidFill>
              </a:rPr>
              <a:t>вверху нажать кнопку </a:t>
            </a:r>
          </a:p>
          <a:p>
            <a:pPr algn="just" rtl="0" lv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sz="1400" lang="en">
                <a:solidFill>
                  <a:schemeClr val="dk1"/>
                </a:solidFill>
              </a:rPr>
              <a:t>«</a:t>
            </a:r>
            <a:r>
              <a:rPr b="1" sz="1400" lang="en">
                <a:solidFill>
                  <a:schemeClr val="dk1"/>
                </a:solidFill>
              </a:rPr>
              <a:t>ЗАРЕГИСТРИРОВАТЬСЯ».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5" name="Shape 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179275" x="597325"/>
            <a:ext cy="3581400" cx="53054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6" name="Shape 26"/>
          <p:cNvCxnSpPr/>
          <p:nvPr/>
        </p:nvCxnSpPr>
        <p:spPr>
          <a:xfrm rot="10800000">
            <a:off y="1482224" x="4269475"/>
            <a:ext cy="597300" cx="1769999"/>
          </a:xfrm>
          <a:prstGeom prst="straightConnector1">
            <a:avLst/>
          </a:prstGeom>
          <a:noFill/>
          <a:ln w="38100" cap="flat">
            <a:solidFill>
              <a:srgbClr val="FF0000"/>
            </a:solidFill>
            <a:prstDash val="solid"/>
            <a:round/>
            <a:headEnd w="lg" len="lg" type="none"/>
            <a:tailEnd w="lg" len="lg" type="triangle"/>
          </a:ln>
        </p:spPr>
      </p:cxnSp>
      <p:cxnSp>
        <p:nvCxnSpPr>
          <p:cNvPr id="27" name="Shape 27"/>
          <p:cNvCxnSpPr/>
          <p:nvPr/>
        </p:nvCxnSpPr>
        <p:spPr>
          <a:xfrm rot="10800000" flipH="1">
            <a:off y="829549" x="188050"/>
            <a:ext cy="11100" cx="87495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3" name="Shape 1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 </a:t>
            </a:r>
          </a:p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b="1" sz="1200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ШАГ 4: </a:t>
            </a:r>
            <a:r>
              <a:rPr sz="1200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Вы нажали «ЗАРЕГИСТРИРОВАТЬСЯ». На указанный Вами e-mail будет отправлено письмо, что Ваши данные приняты.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rtl="0" lvl="0">
              <a:spcBef>
                <a:spcPts val="0"/>
              </a:spcBef>
              <a:buNone/>
            </a:pPr>
            <a:r>
              <a:rPr sz="1200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Если регистрация прошла успешно, в течение двух часов  на Ваш e-mail будет отправлен </a:t>
            </a:r>
            <a:r>
              <a:rPr u="sng" sz="1200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Агентский договор в области электронной коммерции и подтверждение об успешной регистрации!</a:t>
            </a:r>
            <a:r>
              <a:rPr sz="1200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rtl="0" lvl="0">
              <a:spcBef>
                <a:spcPts val="0"/>
              </a:spcBef>
              <a:buNone/>
            </a:pPr>
            <a:r>
              <a:rPr sz="1200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Также в письме будет находиться ссылка, пройдя по которой вы сможете попасть в свой электронный магазин и личный кабинет.</a:t>
            </a:r>
          </a:p>
          <a:p>
            <a:pPr algn="ctr" rtl="0" lv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rtl="0" lvl="0">
              <a:spcBef>
                <a:spcPts val="0"/>
              </a:spcBef>
              <a:buNone/>
            </a:pPr>
            <a:r>
              <a:rPr sz="1200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Также вы можете войти в свой электронный магазин с </a:t>
            </a:r>
          </a:p>
          <a:p>
            <a:pPr rtl="0" lvl="0">
              <a:spcBef>
                <a:spcPts val="0"/>
              </a:spcBef>
              <a:buNone/>
            </a:pPr>
            <a:r>
              <a:rPr sz="1200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главной страницы сайта </a:t>
            </a:r>
            <a:r>
              <a:rPr u="sng" sz="1200" lang="en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www.glous.ru</a:t>
            </a:r>
            <a:r>
              <a:rPr sz="1200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нажав на кнопку “Войти” сверху. </a:t>
            </a:r>
          </a:p>
          <a:p>
            <a:pPr rtl="0" lvl="0">
              <a:spcBef>
                <a:spcPts val="0"/>
              </a:spcBef>
              <a:buNone/>
            </a:pPr>
            <a:r>
              <a:rPr sz="1200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Вам нужно будет ввести ваш логин (email, 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который вы предоставили про регистрации) и ваш пароль.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Shape 116"/>
          <p:cNvSpPr txBox="1"/>
          <p:nvPr>
            <p:ph idx="2" type="ctrTitle"/>
          </p:nvPr>
        </p:nvSpPr>
        <p:spPr>
          <a:xfrm>
            <a:off y="156422" x="685800"/>
            <a:ext cy="7172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r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1400" lang="en">
                <a:latin typeface="Calibri"/>
                <a:ea typeface="Calibri"/>
                <a:cs typeface="Calibri"/>
                <a:sym typeface="Calibri"/>
              </a:rPr>
              <a:t>ИНСТРУКЦИЯ</a:t>
            </a:r>
          </a:p>
          <a:p>
            <a:pPr algn="r" rtl="0" lvl="0">
              <a:spcBef>
                <a:spcPts val="0"/>
              </a:spcBef>
              <a:buNone/>
            </a:pPr>
            <a:r>
              <a:rPr sz="1400" lang="en">
                <a:latin typeface="Calibri"/>
                <a:ea typeface="Calibri"/>
                <a:cs typeface="Calibri"/>
                <a:sym typeface="Calibri"/>
              </a:rPr>
              <a:t>Регистрация продавца (юридическое лицо/индивидуальный предприниматель):</a:t>
            </a:r>
          </a:p>
        </p:txBody>
      </p:sp>
      <p:cxnSp>
        <p:nvCxnSpPr>
          <p:cNvPr id="117" name="Shape 117"/>
          <p:cNvCxnSpPr/>
          <p:nvPr/>
        </p:nvCxnSpPr>
        <p:spPr>
          <a:xfrm rot="10800000" flipH="1">
            <a:off y="829549" x="188050"/>
            <a:ext cy="11100" cx="87495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pic>
        <p:nvPicPr>
          <p:cNvPr id="118" name="Shape 1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y="3355272" x="5707199"/>
            <a:ext cy="1245627" cx="2979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9" name="Shape 119"/>
          <p:cNvCxnSpPr/>
          <p:nvPr/>
        </p:nvCxnSpPr>
        <p:spPr>
          <a:xfrm>
            <a:off y="2773925" x="7344700"/>
            <a:ext cy="398099" cx="0"/>
          </a:xfrm>
          <a:prstGeom prst="straightConnector1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w="lg" len="lg" type="none"/>
            <a:tailEnd w="lg" len="lg" type="triangle"/>
          </a:ln>
        </p:spPr>
      </p:cxn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3" name="Shape 1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4" name="Shape 12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 </a:t>
            </a:r>
          </a:p>
        </p:txBody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y="1200150" x="457200"/>
            <a:ext cy="3725699" cx="74295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sz="1200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Появится окно “Войти”. Нажмите </a:t>
            </a:r>
            <a:r>
              <a:rPr b="1" sz="1200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«Я ПРОДАВЕЦ» :</a:t>
            </a:r>
            <a:r>
              <a:rPr lang="en"/>
              <a:t> 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rtl="0">
              <a:spcBef>
                <a:spcPts val="0"/>
              </a:spcBef>
              <a:buNone/>
            </a:pPr>
            <a:r>
              <a:rPr sz="1200" lang="en">
                <a:latin typeface="Calibri"/>
                <a:ea typeface="Calibri"/>
                <a:cs typeface="Calibri"/>
                <a:sym typeface="Calibri"/>
              </a:rPr>
              <a:t> Затем появятся поля для ввода email и пароля для продавца:</a:t>
            </a:r>
          </a:p>
          <a:p>
            <a:pPr rtl="0">
              <a:spcBef>
                <a:spcPts val="0"/>
              </a:spcBef>
              <a:buNone/>
            </a:pPr>
            <a:r>
              <a:rPr sz="1200" lang="en">
                <a:latin typeface="Calibri"/>
                <a:ea typeface="Calibri"/>
                <a:cs typeface="Calibri"/>
                <a:sym typeface="Calibri"/>
              </a:rPr>
              <a:t>Вам необходимо ввести свои email и пароль и нажать “Подтвердить”.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algn="r" rtl="0">
              <a:spcBef>
                <a:spcPts val="0"/>
              </a:spcBef>
              <a:buNone/>
            </a:pPr>
            <a:r>
              <a:t/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algn="r" rtl="0">
              <a:spcBef>
                <a:spcPts val="0"/>
              </a:spcBef>
              <a:buNone/>
            </a:pPr>
            <a:r>
              <a:t/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algn="r" rtl="0">
              <a:spcBef>
                <a:spcPts val="0"/>
              </a:spcBef>
              <a:buNone/>
            </a:pPr>
            <a:r>
              <a:rPr b="1" sz="1200" lang="en">
                <a:latin typeface="Calibri"/>
                <a:ea typeface="Calibri"/>
                <a:cs typeface="Calibri"/>
                <a:sym typeface="Calibri"/>
              </a:rPr>
              <a:t>Поздравляем! </a:t>
            </a:r>
          </a:p>
          <a:p>
            <a:pPr algn="r" rtl="0">
              <a:spcBef>
                <a:spcPts val="0"/>
              </a:spcBef>
              <a:buNone/>
            </a:pPr>
            <a:r>
              <a:rPr b="1" sz="1200" lang="en">
                <a:latin typeface="Calibri"/>
                <a:ea typeface="Calibri"/>
                <a:cs typeface="Calibri"/>
                <a:sym typeface="Calibri"/>
              </a:rPr>
              <a:t>  Вы вошли в свой электронный магазин!</a:t>
            </a:r>
          </a:p>
        </p:txBody>
      </p:sp>
      <p:sp>
        <p:nvSpPr>
          <p:cNvPr id="126" name="Shape 126"/>
          <p:cNvSpPr txBox="1"/>
          <p:nvPr>
            <p:ph idx="2" type="ctrTitle"/>
          </p:nvPr>
        </p:nvSpPr>
        <p:spPr>
          <a:xfrm>
            <a:off y="156422" x="685800"/>
            <a:ext cy="7172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r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1400" lang="en">
                <a:latin typeface="Calibri"/>
                <a:ea typeface="Calibri"/>
                <a:cs typeface="Calibri"/>
                <a:sym typeface="Calibri"/>
              </a:rPr>
              <a:t>ИНСТРУКЦИЯ</a:t>
            </a:r>
          </a:p>
          <a:p>
            <a:pPr algn="r" rtl="0" lvl="0">
              <a:spcBef>
                <a:spcPts val="0"/>
              </a:spcBef>
              <a:buNone/>
            </a:pPr>
            <a:r>
              <a:rPr sz="1400" lang="en">
                <a:latin typeface="Calibri"/>
                <a:ea typeface="Calibri"/>
                <a:cs typeface="Calibri"/>
                <a:sym typeface="Calibri"/>
              </a:rPr>
              <a:t>Регистрация продавца (юридическое лицо/индивидуальный предприниматель):</a:t>
            </a:r>
          </a:p>
        </p:txBody>
      </p:sp>
      <p:cxnSp>
        <p:nvCxnSpPr>
          <p:cNvPr id="127" name="Shape 127"/>
          <p:cNvCxnSpPr/>
          <p:nvPr/>
        </p:nvCxnSpPr>
        <p:spPr>
          <a:xfrm rot="10800000" flipH="1">
            <a:off y="829549" x="188050"/>
            <a:ext cy="11100" cx="87495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pic>
        <p:nvPicPr>
          <p:cNvPr id="128" name="Shape 1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238275" x="5198425"/>
            <a:ext cy="1737199" cx="36407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Shape 1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y="3453425" x="685800"/>
            <a:ext cy="1472424" cx="266577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0" name="Shape 130"/>
          <p:cNvCxnSpPr/>
          <p:nvPr/>
        </p:nvCxnSpPr>
        <p:spPr>
          <a:xfrm>
            <a:off y="1029925" x="6862925"/>
            <a:ext cy="641699" cx="0"/>
          </a:xfrm>
          <a:prstGeom prst="straightConnector1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w="lg" len="lg" type="none"/>
            <a:tailEnd w="lg" len="lg" type="triangle"/>
          </a:ln>
        </p:spPr>
      </p:cxnSp>
      <p:cxnSp>
        <p:nvCxnSpPr>
          <p:cNvPr id="131" name="Shape 131"/>
          <p:cNvCxnSpPr/>
          <p:nvPr/>
        </p:nvCxnSpPr>
        <p:spPr>
          <a:xfrm flipH="1">
            <a:off y="3052925" x="2912600"/>
            <a:ext cy="871499" cx="1401299"/>
          </a:xfrm>
          <a:prstGeom prst="straightConnector1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w="lg" len="lg" type="none"/>
            <a:tailEnd w="lg" len="lg" type="triangle"/>
          </a:ln>
        </p:spPr>
      </p:cxn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1" name="Shape 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 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y="986850" x="6293875"/>
            <a:ext cy="3786599" cx="23927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 </a:t>
            </a:r>
          </a:p>
          <a:p>
            <a:pPr rtl="0">
              <a:spcBef>
                <a:spcPts val="0"/>
              </a:spcBef>
              <a:buNone/>
            </a:pPr>
            <a:r>
              <a:rPr b="1" sz="1200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ШАГ 2:</a:t>
            </a:r>
            <a:r>
              <a:rPr sz="1200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rtl="0">
              <a:spcBef>
                <a:spcPts val="0"/>
              </a:spcBef>
              <a:buNone/>
            </a:pPr>
            <a:r>
              <a:rPr sz="1200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Далее, необходимо выбрать и нажать кнопку </a:t>
            </a:r>
          </a:p>
          <a:p>
            <a:pPr>
              <a:spcBef>
                <a:spcPts val="0"/>
              </a:spcBef>
              <a:buNone/>
            </a:pPr>
            <a:r>
              <a:rPr b="1" sz="1200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«Я ПРОДАВЕЦ (компания)»</a:t>
            </a:r>
          </a:p>
        </p:txBody>
      </p:sp>
      <p:sp>
        <p:nvSpPr>
          <p:cNvPr id="34" name="Shape 34"/>
          <p:cNvSpPr txBox="1"/>
          <p:nvPr>
            <p:ph idx="2" type="ctrTitle"/>
          </p:nvPr>
        </p:nvSpPr>
        <p:spPr>
          <a:xfrm>
            <a:off y="156422" x="685800"/>
            <a:ext cy="7172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r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1400" lang="en">
                <a:latin typeface="Calibri"/>
                <a:ea typeface="Calibri"/>
                <a:cs typeface="Calibri"/>
                <a:sym typeface="Calibri"/>
              </a:rPr>
              <a:t>ИНСТРУКЦИЯ</a:t>
            </a:r>
          </a:p>
          <a:p>
            <a:pPr algn="r" rtl="0" lvl="0">
              <a:spcBef>
                <a:spcPts val="0"/>
              </a:spcBef>
              <a:buNone/>
            </a:pPr>
            <a:r>
              <a:rPr sz="1400" lang="en">
                <a:latin typeface="Calibri"/>
                <a:ea typeface="Calibri"/>
                <a:cs typeface="Calibri"/>
                <a:sym typeface="Calibri"/>
              </a:rPr>
              <a:t>Регистрация продавца (юридическое лицо/индивидуальный предприниматель):</a:t>
            </a:r>
          </a:p>
        </p:txBody>
      </p:sp>
      <p:cxnSp>
        <p:nvCxnSpPr>
          <p:cNvPr id="35" name="Shape 35"/>
          <p:cNvCxnSpPr/>
          <p:nvPr/>
        </p:nvCxnSpPr>
        <p:spPr>
          <a:xfrm rot="10800000" flipH="1">
            <a:off y="829549" x="188050"/>
            <a:ext cy="11100" cx="87495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pic>
        <p:nvPicPr>
          <p:cNvPr id="36" name="Shape 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419549" x="457199"/>
            <a:ext cy="3353900" cx="5533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7" name="Shape 37"/>
          <p:cNvCxnSpPr/>
          <p:nvPr/>
        </p:nvCxnSpPr>
        <p:spPr>
          <a:xfrm flipH="1">
            <a:off y="2567450" x="4535074"/>
            <a:ext cy="1050900" cx="1559700"/>
          </a:xfrm>
          <a:prstGeom prst="straightConnector1">
            <a:avLst/>
          </a:prstGeom>
          <a:noFill/>
          <a:ln w="38100" cap="flat">
            <a:solidFill>
              <a:srgbClr val="FF0000"/>
            </a:solidFill>
            <a:prstDash val="solid"/>
            <a:round/>
            <a:headEnd w="lg" len="lg" type="none"/>
            <a:tailEnd w="lg" len="lg" type="triangle"/>
          </a:ln>
        </p:spPr>
      </p:cxn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1" name="Shape 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" name="Shape 4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 </a:t>
            </a:r>
          </a:p>
        </p:txBody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just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b="1" sz="1200" lang="en">
                <a:solidFill>
                  <a:schemeClr val="dk1"/>
                </a:solidFill>
              </a:rPr>
              <a:t>ШАГ 3</a:t>
            </a:r>
            <a:r>
              <a:rPr sz="1200" lang="en">
                <a:solidFill>
                  <a:schemeClr val="dk1"/>
                </a:solidFill>
              </a:rPr>
              <a:t>: </a:t>
            </a:r>
          </a:p>
          <a:p>
            <a:pPr algn="just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1200" lang="en">
                <a:solidFill>
                  <a:schemeClr val="dk1"/>
                </a:solidFill>
              </a:rPr>
              <a:t>Далее нужно пройти регистрацию </a:t>
            </a:r>
            <a:r>
              <a:rPr u="sng" sz="1200" lang="en">
                <a:solidFill>
                  <a:schemeClr val="dk1"/>
                </a:solidFill>
              </a:rPr>
              <a:t>юридического лица/ индивидуального предпринимателя</a:t>
            </a:r>
            <a:r>
              <a:rPr sz="1200" lang="en">
                <a:solidFill>
                  <a:schemeClr val="dk1"/>
                </a:solidFill>
              </a:rPr>
              <a:t> в качестве продавца. </a:t>
            </a:r>
          </a:p>
          <a:p>
            <a:pPr algn="just" rtl="0" lv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algn="just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1200" lang="en">
                <a:solidFill>
                  <a:schemeClr val="dk1"/>
                </a:solidFill>
              </a:rPr>
              <a:t>Появится страница с предложением создать «профиль продавца». </a:t>
            </a:r>
          </a:p>
          <a:p>
            <a:pPr algn="just" rtl="0" lv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algn="just" rtl="0" lv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en">
                <a:solidFill>
                  <a:schemeClr val="dk1"/>
                </a:solidFill>
              </a:rPr>
              <a:t>Вам необходимо заполнить поля (поля обозначенные значком</a:t>
            </a:r>
            <a:r>
              <a:rPr sz="1200" lang="en">
                <a:solidFill>
                  <a:srgbClr val="FF0000"/>
                </a:solidFill>
              </a:rPr>
              <a:t>*</a:t>
            </a:r>
            <a:r>
              <a:rPr sz="1200" lang="en">
                <a:solidFill>
                  <a:schemeClr val="dk1"/>
                </a:solidFill>
              </a:rPr>
              <a:t> - являются обязательными для заполнения).</a:t>
            </a:r>
          </a:p>
          <a:p>
            <a:pPr algn="just" rtl="0" lv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algn="just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1200" lang="en">
                <a:solidFill>
                  <a:schemeClr val="dk1"/>
                </a:solidFill>
              </a:rPr>
              <a:t>При заполнении Вам потребуется указать: </a:t>
            </a:r>
          </a:p>
          <a:p>
            <a:pPr algn="just" rtl="0" lv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algn="just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1200" lang="en">
                <a:solidFill>
                  <a:schemeClr val="dk1"/>
                </a:solidFill>
              </a:rPr>
              <a:t>– реквизиты юридического лица или индивидуального предпринимателя, которые будут автоматически переноситься в Агентский договор в области электронной коммерции, </a:t>
            </a:r>
          </a:p>
          <a:p>
            <a:pPr algn="just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1200" lang="en">
                <a:solidFill>
                  <a:schemeClr val="dk1"/>
                </a:solidFill>
              </a:rPr>
              <a:t>– банковские реквизиты для перечисления денежных средств, </a:t>
            </a:r>
          </a:p>
          <a:p>
            <a:pPr algn="just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1200" lang="en">
                <a:solidFill>
                  <a:schemeClr val="dk1"/>
                </a:solidFill>
              </a:rPr>
              <a:t>– юридический и фактический адреса (страна, индекс, город, улица, дом, офис) </a:t>
            </a:r>
          </a:p>
          <a:p>
            <a:pPr algn="just" rtl="0" lv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algn="just" rtl="0" lv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en">
                <a:solidFill>
                  <a:schemeClr val="dk1"/>
                </a:solidFill>
              </a:rPr>
              <a:t>Смотри далее: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4" name="Shape 44"/>
          <p:cNvSpPr txBox="1"/>
          <p:nvPr>
            <p:ph idx="2" type="ctrTitle"/>
          </p:nvPr>
        </p:nvSpPr>
        <p:spPr>
          <a:xfrm>
            <a:off y="156422" x="685800"/>
            <a:ext cy="7172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r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1400" lang="en">
                <a:latin typeface="Calibri"/>
                <a:ea typeface="Calibri"/>
                <a:cs typeface="Calibri"/>
                <a:sym typeface="Calibri"/>
              </a:rPr>
              <a:t>ИНСТРУКЦИЯ</a:t>
            </a:r>
          </a:p>
          <a:p>
            <a:pPr algn="r" rtl="0" lvl="0">
              <a:spcBef>
                <a:spcPts val="0"/>
              </a:spcBef>
              <a:buNone/>
            </a:pPr>
            <a:r>
              <a:rPr sz="1400" lang="en">
                <a:latin typeface="Calibri"/>
                <a:ea typeface="Calibri"/>
                <a:cs typeface="Calibri"/>
                <a:sym typeface="Calibri"/>
              </a:rPr>
              <a:t>Регистрация продавца (юридическое лицо/индивидуальный предприниматель):</a:t>
            </a:r>
          </a:p>
        </p:txBody>
      </p:sp>
      <p:cxnSp>
        <p:nvCxnSpPr>
          <p:cNvPr id="45" name="Shape 45"/>
          <p:cNvCxnSpPr/>
          <p:nvPr/>
        </p:nvCxnSpPr>
        <p:spPr>
          <a:xfrm rot="10800000" flipH="1">
            <a:off y="829549" x="188050"/>
            <a:ext cy="11100" cx="87495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9" name="Shape 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 </a:t>
            </a:r>
          </a:p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y="1200150" x="287600"/>
            <a:ext cy="3725699" cx="83991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b="1" sz="1200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Разберемся пошагово   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rtl="0" lv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Заполните следующие поля: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u="sng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rtl="0">
              <a:spcBef>
                <a:spcPts val="0"/>
              </a:spcBef>
              <a:buNone/>
            </a:pPr>
            <a:r>
              <a:rPr u="sng" sz="1200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Персональная информация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u="sng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rtl="0">
              <a:spcBef>
                <a:spcPts val="0"/>
              </a:spcBef>
              <a:buNone/>
            </a:pPr>
            <a:r>
              <a:rPr sz="1200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персональной информации </a:t>
            </a:r>
          </a:p>
          <a:p>
            <a:pPr rtl="0">
              <a:spcBef>
                <a:spcPts val="0"/>
              </a:spcBef>
              <a:buNone/>
            </a:pPr>
            <a:r>
              <a:rPr sz="1200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нужно указать </a:t>
            </a:r>
          </a:p>
          <a:p>
            <a:pPr rtl="0" lvl="0" indent="-304800" marL="45720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-"/>
            </a:pPr>
            <a:r>
              <a:rPr sz="1200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Фамилию </a:t>
            </a:r>
          </a:p>
          <a:p>
            <a:pPr rtl="0" lvl="0" indent="-304800" marL="45720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-"/>
            </a:pPr>
            <a:r>
              <a:rPr sz="1200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Имя </a:t>
            </a:r>
          </a:p>
          <a:p>
            <a:pPr rtl="0" lvl="0" indent="-304800" marL="45720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-"/>
            </a:pPr>
            <a:r>
              <a:rPr sz="1200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Отчество директора компании </a:t>
            </a:r>
          </a:p>
          <a:p>
            <a:pPr rtl="0">
              <a:spcBef>
                <a:spcPts val="0"/>
              </a:spcBef>
              <a:buNone/>
            </a:pPr>
            <a:r>
              <a:rPr sz="1200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или сотрудника компании, который </a:t>
            </a:r>
          </a:p>
          <a:p>
            <a:pPr rtl="0" lvl="0">
              <a:spcBef>
                <a:spcPts val="0"/>
              </a:spcBef>
              <a:buNone/>
            </a:pPr>
            <a:r>
              <a:rPr sz="1200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имеет право для заключения договора.</a:t>
            </a:r>
          </a:p>
        </p:txBody>
      </p:sp>
      <p:sp>
        <p:nvSpPr>
          <p:cNvPr id="52" name="Shape 52"/>
          <p:cNvSpPr txBox="1"/>
          <p:nvPr>
            <p:ph idx="2" type="ctrTitle"/>
          </p:nvPr>
        </p:nvSpPr>
        <p:spPr>
          <a:xfrm>
            <a:off y="156422" x="685800"/>
            <a:ext cy="7172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r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1400" lang="en">
                <a:latin typeface="Calibri"/>
                <a:ea typeface="Calibri"/>
                <a:cs typeface="Calibri"/>
                <a:sym typeface="Calibri"/>
              </a:rPr>
              <a:t>ИНСТРУКЦИЯ</a:t>
            </a:r>
          </a:p>
          <a:p>
            <a:pPr algn="r" rtl="0" lvl="0">
              <a:spcBef>
                <a:spcPts val="0"/>
              </a:spcBef>
              <a:buNone/>
            </a:pPr>
            <a:r>
              <a:rPr sz="1400" lang="en">
                <a:latin typeface="Calibri"/>
                <a:ea typeface="Calibri"/>
                <a:cs typeface="Calibri"/>
                <a:sym typeface="Calibri"/>
              </a:rPr>
              <a:t>Регистрация продавца (юридическое лицо/индивидуальный предприниматель):</a:t>
            </a:r>
          </a:p>
        </p:txBody>
      </p:sp>
      <p:cxnSp>
        <p:nvCxnSpPr>
          <p:cNvPr id="53" name="Shape 53"/>
          <p:cNvCxnSpPr/>
          <p:nvPr/>
        </p:nvCxnSpPr>
        <p:spPr>
          <a:xfrm rot="10800000" flipH="1">
            <a:off y="829549" x="188050"/>
            <a:ext cy="11100" cx="87495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pic>
        <p:nvPicPr>
          <p:cNvPr id="54" name="Shape 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597462" x="3276574"/>
            <a:ext cy="2649175" cx="559137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5" name="Shape 55"/>
          <p:cNvCxnSpPr/>
          <p:nvPr/>
        </p:nvCxnSpPr>
        <p:spPr>
          <a:xfrm>
            <a:off y="3683400" x="3141400"/>
            <a:ext cy="0" cx="1260900"/>
          </a:xfrm>
          <a:prstGeom prst="straightConnector1">
            <a:avLst/>
          </a:prstGeom>
          <a:noFill/>
          <a:ln w="38100" cap="flat">
            <a:solidFill>
              <a:srgbClr val="FF0000"/>
            </a:solidFill>
            <a:prstDash val="solid"/>
            <a:round/>
            <a:headEnd w="lg" len="lg" type="none"/>
            <a:tailEnd w="lg" len="lg" type="triangle"/>
          </a:ln>
        </p:spPr>
      </p:cxn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 </a:t>
            </a:r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just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1200" lang="en">
                <a:solidFill>
                  <a:schemeClr val="dk1"/>
                </a:solidFill>
              </a:rPr>
              <a:t> После полей «Фамилия», «Имя», «Отчество» находится активное окно для выбора: ООО или ИП, где нужно выбрать кем вы являетесь: </a:t>
            </a:r>
            <a:r>
              <a:rPr u="sng" sz="1200" lang="en">
                <a:solidFill>
                  <a:schemeClr val="dk1"/>
                </a:solidFill>
              </a:rPr>
              <a:t>«Индивидуальным Предпринимателем»</a:t>
            </a:r>
            <a:r>
              <a:rPr sz="1200" lang="en">
                <a:solidFill>
                  <a:schemeClr val="dk1"/>
                </a:solidFill>
              </a:rPr>
              <a:t> или </a:t>
            </a:r>
            <a:r>
              <a:rPr u="sng" sz="1200" lang="en">
                <a:solidFill>
                  <a:schemeClr val="dk1"/>
                </a:solidFill>
              </a:rPr>
              <a:t>«Обществом с Ограниченной Ответственностью».</a:t>
            </a:r>
          </a:p>
          <a:p>
            <a:pPr algn="just" rtl="0" lv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algn="just" rtl="0" lv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2" name="Shape 62"/>
          <p:cNvSpPr txBox="1"/>
          <p:nvPr>
            <p:ph idx="2" type="ctrTitle"/>
          </p:nvPr>
        </p:nvSpPr>
        <p:spPr>
          <a:xfrm>
            <a:off y="156422" x="685800"/>
            <a:ext cy="7172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r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1400" lang="en">
                <a:latin typeface="Calibri"/>
                <a:ea typeface="Calibri"/>
                <a:cs typeface="Calibri"/>
                <a:sym typeface="Calibri"/>
              </a:rPr>
              <a:t>ИНСТРУКЦИЯ</a:t>
            </a:r>
          </a:p>
          <a:p>
            <a:pPr algn="r" rtl="0" lvl="0">
              <a:spcBef>
                <a:spcPts val="0"/>
              </a:spcBef>
              <a:buNone/>
            </a:pPr>
            <a:r>
              <a:rPr sz="1400" lang="en">
                <a:latin typeface="Calibri"/>
                <a:ea typeface="Calibri"/>
                <a:cs typeface="Calibri"/>
                <a:sym typeface="Calibri"/>
              </a:rPr>
              <a:t>Регистрация продавца (юридическое лицо/индивидуальный предприниматель):</a:t>
            </a:r>
          </a:p>
        </p:txBody>
      </p:sp>
      <p:cxnSp>
        <p:nvCxnSpPr>
          <p:cNvPr id="63" name="Shape 63"/>
          <p:cNvCxnSpPr/>
          <p:nvPr/>
        </p:nvCxnSpPr>
        <p:spPr>
          <a:xfrm rot="10800000" flipH="1">
            <a:off y="829549" x="188050"/>
            <a:ext cy="11100" cx="87495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pic>
        <p:nvPicPr>
          <p:cNvPr id="64" name="Shape 6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2396187" x="457187"/>
            <a:ext cy="2352675" cx="83915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5" name="Shape 65"/>
          <p:cNvCxnSpPr/>
          <p:nvPr/>
        </p:nvCxnSpPr>
        <p:spPr>
          <a:xfrm>
            <a:off y="1902550" x="6072650"/>
            <a:ext cy="1283100" cx="11100"/>
          </a:xfrm>
          <a:prstGeom prst="straightConnector1">
            <a:avLst/>
          </a:prstGeom>
          <a:noFill/>
          <a:ln w="38100" cap="flat">
            <a:solidFill>
              <a:srgbClr val="FF0000"/>
            </a:solidFill>
            <a:prstDash val="solid"/>
            <a:round/>
            <a:headEnd w="lg" len="lg" type="none"/>
            <a:tailEnd w="lg" len="lg" type="triangle"/>
          </a:ln>
        </p:spPr>
      </p:cxn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9" name="Shape 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0" name="Shape 7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 </a:t>
            </a:r>
          </a:p>
        </p:txBody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sz="1200" lang="en"/>
              <a:t>Далее необходимо заполнить оставшиеся поля в регистрации: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 sz="1200"/>
          </a:p>
        </p:txBody>
      </p:sp>
      <p:cxnSp>
        <p:nvCxnSpPr>
          <p:cNvPr id="72" name="Shape 72"/>
          <p:cNvCxnSpPr/>
          <p:nvPr/>
        </p:nvCxnSpPr>
        <p:spPr>
          <a:xfrm rot="10800000" flipH="1">
            <a:off y="829549" x="188050"/>
            <a:ext cy="11100" cx="87495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73" name="Shape 73"/>
          <p:cNvSpPr txBox="1"/>
          <p:nvPr>
            <p:ph idx="2" type="ctrTitle"/>
          </p:nvPr>
        </p:nvSpPr>
        <p:spPr>
          <a:xfrm>
            <a:off y="156422" x="685800"/>
            <a:ext cy="7172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r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1400" lang="en">
                <a:latin typeface="Calibri"/>
                <a:ea typeface="Calibri"/>
                <a:cs typeface="Calibri"/>
                <a:sym typeface="Calibri"/>
              </a:rPr>
              <a:t>ИНСТРУКЦИЯ</a:t>
            </a:r>
          </a:p>
          <a:p>
            <a:pPr algn="r" rtl="0" lvl="0">
              <a:spcBef>
                <a:spcPts val="0"/>
              </a:spcBef>
              <a:buNone/>
            </a:pPr>
            <a:r>
              <a:rPr sz="1400" lang="en">
                <a:latin typeface="Calibri"/>
                <a:ea typeface="Calibri"/>
                <a:cs typeface="Calibri"/>
                <a:sym typeface="Calibri"/>
              </a:rPr>
              <a:t>Регистрация продавца (юридическое лицо/индивидуальный предприниматель):</a:t>
            </a:r>
          </a:p>
        </p:txBody>
      </p:sp>
      <p:pic>
        <p:nvPicPr>
          <p:cNvPr id="74" name="Shape 7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2238873" x="611512"/>
            <a:ext cy="2372449" cx="79025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5" name="Shape 75"/>
          <p:cNvCxnSpPr/>
          <p:nvPr/>
        </p:nvCxnSpPr>
        <p:spPr>
          <a:xfrm rot="10800000" flipH="1">
            <a:off y="3296224" x="353950"/>
            <a:ext cy="11100" cx="1592700"/>
          </a:xfrm>
          <a:prstGeom prst="straightConnector1">
            <a:avLst/>
          </a:prstGeom>
          <a:noFill/>
          <a:ln w="38100" cap="flat">
            <a:solidFill>
              <a:srgbClr val="FF0000"/>
            </a:solidFill>
            <a:prstDash val="solid"/>
            <a:round/>
            <a:headEnd w="lg" len="lg" type="none"/>
            <a:tailEnd w="lg" len="lg" type="triangle"/>
          </a:ln>
        </p:spPr>
      </p:cxn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0" name="Shape 8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 </a:t>
            </a:r>
          </a:p>
        </p:txBody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y="3758100" x="377950"/>
            <a:ext cy="3725699" cx="83697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Фамилия, Имя, Отчество контактного лица – в компании, возможно, указать конкретного человека, который будет заниматься продажами.</a:t>
            </a:r>
          </a:p>
          <a:p>
            <a:pPr rtl="0" lv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sz="1200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ПРИМЕР: В персональной информации указать Фамилию, Имя, Отчество директора компании , а в «Фамилия, Имя, Отчество контактного лица» указать менеджера по продажам.</a:t>
            </a:r>
          </a:p>
        </p:txBody>
      </p:sp>
      <p:sp>
        <p:nvSpPr>
          <p:cNvPr id="82" name="Shape 82"/>
          <p:cNvSpPr txBox="1"/>
          <p:nvPr>
            <p:ph idx="2" type="ctrTitle"/>
          </p:nvPr>
        </p:nvSpPr>
        <p:spPr>
          <a:xfrm>
            <a:off y="156422" x="685800"/>
            <a:ext cy="7172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r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1400" lang="en">
                <a:latin typeface="Calibri"/>
                <a:ea typeface="Calibri"/>
                <a:cs typeface="Calibri"/>
                <a:sym typeface="Calibri"/>
              </a:rPr>
              <a:t>ИНСТРУКЦИЯ</a:t>
            </a:r>
          </a:p>
          <a:p>
            <a:pPr algn="r" rtl="0" lvl="0">
              <a:spcBef>
                <a:spcPts val="0"/>
              </a:spcBef>
              <a:buNone/>
            </a:pPr>
            <a:r>
              <a:rPr sz="1400" lang="en">
                <a:latin typeface="Calibri"/>
                <a:ea typeface="Calibri"/>
                <a:cs typeface="Calibri"/>
                <a:sym typeface="Calibri"/>
              </a:rPr>
              <a:t>Регистрация продавца (юридическое лицо/индивидуальный предприниматель):</a:t>
            </a:r>
          </a:p>
        </p:txBody>
      </p:sp>
      <p:cxnSp>
        <p:nvCxnSpPr>
          <p:cNvPr id="83" name="Shape 83"/>
          <p:cNvCxnSpPr/>
          <p:nvPr/>
        </p:nvCxnSpPr>
        <p:spPr>
          <a:xfrm rot="10800000" flipH="1">
            <a:off y="829549" x="188050"/>
            <a:ext cy="11100" cx="87495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pic>
        <p:nvPicPr>
          <p:cNvPr id="84" name="Shape 8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077850" x="624350"/>
            <a:ext cy="2161599" cx="3968215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Shape 8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y="1077850" x="4833775"/>
            <a:ext cy="2161600" cx="362442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6" name="Shape 86"/>
          <p:cNvCxnSpPr>
            <a:stCxn id="81" idx="0"/>
          </p:cNvCxnSpPr>
          <p:nvPr/>
        </p:nvCxnSpPr>
        <p:spPr>
          <a:xfrm rot="10800000">
            <a:off y="3329400" x="2964400"/>
            <a:ext cy="428700" cx="1598400"/>
          </a:xfrm>
          <a:prstGeom prst="straightConnector1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w="lg" len="lg" type="none"/>
            <a:tailEnd w="lg" len="lg" type="triangle"/>
          </a:ln>
        </p:spPr>
      </p:cxnSp>
      <p:cxnSp>
        <p:nvCxnSpPr>
          <p:cNvPr id="87" name="Shape 87"/>
          <p:cNvCxnSpPr/>
          <p:nvPr/>
        </p:nvCxnSpPr>
        <p:spPr>
          <a:xfrm rot="10800000" flipH="1">
            <a:off y="3340499" x="4844850"/>
            <a:ext cy="431400" cx="1416000"/>
          </a:xfrm>
          <a:prstGeom prst="straightConnector1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w="lg" len="lg" type="none"/>
            <a:tailEnd w="lg" len="lg" type="triangle"/>
          </a:ln>
        </p:spPr>
      </p:cxn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 </a:t>
            </a:r>
          </a:p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y="973400" x="457200"/>
            <a:ext cy="38715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sz="1200" lang="en">
                <a:latin typeface="Calibri"/>
                <a:ea typeface="Calibri"/>
                <a:cs typeface="Calibri"/>
                <a:sym typeface="Calibri"/>
              </a:rPr>
              <a:t>Далее выберите из выпадающего меню что Вас интересует: опт или розница,</a:t>
            </a:r>
          </a:p>
          <a:p>
            <a:pPr>
              <a:spcBef>
                <a:spcPts val="0"/>
              </a:spcBef>
              <a:buNone/>
            </a:pPr>
            <a:r>
              <a:rPr sz="1200" lang="en">
                <a:latin typeface="Calibri"/>
                <a:ea typeface="Calibri"/>
                <a:cs typeface="Calibri"/>
                <a:sym typeface="Calibri"/>
              </a:rPr>
              <a:t>Затем введите адрес </a:t>
            </a:r>
            <a:r>
              <a:rPr u="sng" sz="1200" lang="en">
                <a:latin typeface="Calibri"/>
                <a:ea typeface="Calibri"/>
                <a:cs typeface="Calibri"/>
                <a:sym typeface="Calibri"/>
              </a:rPr>
              <a:t>электронной почты</a:t>
            </a:r>
            <a:r>
              <a:rPr sz="1200" lang="en">
                <a:latin typeface="Calibri"/>
                <a:ea typeface="Calibri"/>
                <a:cs typeface="Calibri"/>
                <a:sym typeface="Calibri"/>
              </a:rPr>
              <a:t> и </a:t>
            </a:r>
            <a:r>
              <a:rPr u="sng" sz="1200" lang="en">
                <a:latin typeface="Calibri"/>
                <a:ea typeface="Calibri"/>
                <a:cs typeface="Calibri"/>
                <a:sym typeface="Calibri"/>
              </a:rPr>
              <a:t>придумайте пароль</a:t>
            </a:r>
            <a:r>
              <a:rPr sz="1200" lang="en">
                <a:latin typeface="Calibri"/>
                <a:ea typeface="Calibri"/>
                <a:cs typeface="Calibri"/>
                <a:sym typeface="Calibri"/>
              </a:rPr>
              <a:t>.</a:t>
            </a:r>
          </a:p>
        </p:txBody>
      </p:sp>
      <p:sp>
        <p:nvSpPr>
          <p:cNvPr id="94" name="Shape 94"/>
          <p:cNvSpPr txBox="1"/>
          <p:nvPr>
            <p:ph idx="2" type="ctrTitle"/>
          </p:nvPr>
        </p:nvSpPr>
        <p:spPr>
          <a:xfrm>
            <a:off y="156422" x="685800"/>
            <a:ext cy="7172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r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1400" lang="en">
                <a:latin typeface="Calibri"/>
                <a:ea typeface="Calibri"/>
                <a:cs typeface="Calibri"/>
                <a:sym typeface="Calibri"/>
              </a:rPr>
              <a:t>ИНСТРУКЦИЯ</a:t>
            </a:r>
          </a:p>
          <a:p>
            <a:pPr algn="r" rtl="0" lvl="0">
              <a:spcBef>
                <a:spcPts val="0"/>
              </a:spcBef>
              <a:buNone/>
            </a:pPr>
            <a:r>
              <a:rPr sz="1400" lang="en">
                <a:latin typeface="Calibri"/>
                <a:ea typeface="Calibri"/>
                <a:cs typeface="Calibri"/>
                <a:sym typeface="Calibri"/>
              </a:rPr>
              <a:t>Регистрация продавца (юридическое лицо/индивидуальный предприниматель):</a:t>
            </a:r>
          </a:p>
        </p:txBody>
      </p:sp>
      <p:cxnSp>
        <p:nvCxnSpPr>
          <p:cNvPr id="95" name="Shape 95"/>
          <p:cNvCxnSpPr/>
          <p:nvPr/>
        </p:nvCxnSpPr>
        <p:spPr>
          <a:xfrm rot="10800000" flipH="1">
            <a:off y="829549" x="188050"/>
            <a:ext cy="11100" cx="87495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pic>
        <p:nvPicPr>
          <p:cNvPr id="96" name="Shape 9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778574" x="502224"/>
            <a:ext cy="1220800" cx="5105849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Shape 9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y="3174625" x="3943925"/>
            <a:ext cy="1485800" cx="438522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8" name="Shape 98"/>
          <p:cNvCxnSpPr/>
          <p:nvPr/>
        </p:nvCxnSpPr>
        <p:spPr>
          <a:xfrm rot="10800000">
            <a:off y="2234375" x="5895575"/>
            <a:ext cy="0" cx="1227899"/>
          </a:xfrm>
          <a:prstGeom prst="straightConnector1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w="lg" len="lg" type="none"/>
            <a:tailEnd w="lg" len="lg" type="triangle"/>
          </a:ln>
        </p:spPr>
      </p:cxnSp>
      <p:cxnSp>
        <p:nvCxnSpPr>
          <p:cNvPr id="99" name="Shape 99"/>
          <p:cNvCxnSpPr/>
          <p:nvPr/>
        </p:nvCxnSpPr>
        <p:spPr>
          <a:xfrm>
            <a:off y="2234375" x="7289400"/>
            <a:ext cy="796500" cx="0"/>
          </a:xfrm>
          <a:prstGeom prst="straightConnector1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w="lg" len="lg" type="none"/>
            <a:tailEnd w="lg" len="lg" type="triangle"/>
          </a:ln>
        </p:spPr>
      </p:cxn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3" name="Shape 1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4" name="Shape 10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 </a:t>
            </a:r>
          </a:p>
        </p:txBody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sz="1200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Далее ознакомьтесь с документами: 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rtl="0">
              <a:spcBef>
                <a:spcPts val="0"/>
              </a:spcBef>
              <a:buNone/>
            </a:pPr>
            <a:r>
              <a:rPr sz="1200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Агентский договор в области </a:t>
            </a:r>
          </a:p>
          <a:p>
            <a:pPr rtl="0">
              <a:spcBef>
                <a:spcPts val="0"/>
              </a:spcBef>
              <a:buNone/>
            </a:pPr>
            <a:r>
              <a:rPr sz="1200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электронной коммерции, </a:t>
            </a:r>
          </a:p>
          <a:p>
            <a:pPr rtl="0">
              <a:spcBef>
                <a:spcPts val="0"/>
              </a:spcBef>
              <a:buNone/>
            </a:pPr>
            <a:r>
              <a:rPr sz="1200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Пользовательское Соглашение для Продавца, </a:t>
            </a:r>
          </a:p>
          <a:p>
            <a:pPr rtl="0">
              <a:spcBef>
                <a:spcPts val="0"/>
              </a:spcBef>
              <a:buNone/>
            </a:pPr>
            <a:r>
              <a:rPr sz="1200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Условия Конфиденциальности.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rtl="0">
              <a:spcBef>
                <a:spcPts val="0"/>
              </a:spcBef>
              <a:buNone/>
            </a:pPr>
            <a:r>
              <a:rPr sz="1200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И нажмите</a:t>
            </a:r>
          </a:p>
          <a:p>
            <a:pPr>
              <a:spcBef>
                <a:spcPts val="0"/>
              </a:spcBef>
              <a:buNone/>
            </a:pPr>
            <a:r>
              <a:rPr u="sng" sz="1200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«ЗАРЕГИСТРИРОВАТЬСЯ»</a:t>
            </a:r>
          </a:p>
        </p:txBody>
      </p:sp>
      <p:sp>
        <p:nvSpPr>
          <p:cNvPr id="106" name="Shape 106"/>
          <p:cNvSpPr txBox="1"/>
          <p:nvPr>
            <p:ph idx="2" type="ctrTitle"/>
          </p:nvPr>
        </p:nvSpPr>
        <p:spPr>
          <a:xfrm>
            <a:off y="156422" x="685800"/>
            <a:ext cy="7172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r" rtl="0" lvl="0">
              <a:lnSpc>
                <a:spcPct val="115000"/>
              </a:lnSpc>
              <a:spcBef>
                <a:spcPts val="0"/>
              </a:spcBef>
              <a:buNone/>
            </a:pPr>
            <a:r>
              <a:rPr sz="1400" lang="en">
                <a:latin typeface="Calibri"/>
                <a:ea typeface="Calibri"/>
                <a:cs typeface="Calibri"/>
                <a:sym typeface="Calibri"/>
              </a:rPr>
              <a:t>ИНСТРУКЦИЯ</a:t>
            </a:r>
          </a:p>
          <a:p>
            <a:pPr algn="r" rtl="0" lvl="0">
              <a:spcBef>
                <a:spcPts val="0"/>
              </a:spcBef>
              <a:buNone/>
            </a:pPr>
            <a:r>
              <a:rPr sz="1400" lang="en">
                <a:latin typeface="Calibri"/>
                <a:ea typeface="Calibri"/>
                <a:cs typeface="Calibri"/>
                <a:sym typeface="Calibri"/>
              </a:rPr>
              <a:t>Регистрация продавца (юридическое лицо/индивидуальный предприниматель):</a:t>
            </a:r>
          </a:p>
        </p:txBody>
      </p:sp>
      <p:cxnSp>
        <p:nvCxnSpPr>
          <p:cNvPr id="107" name="Shape 107"/>
          <p:cNvCxnSpPr/>
          <p:nvPr/>
        </p:nvCxnSpPr>
        <p:spPr>
          <a:xfrm rot="10800000" flipH="1">
            <a:off y="829549" x="188050"/>
            <a:ext cy="11100" cx="87495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pic>
        <p:nvPicPr>
          <p:cNvPr id="108" name="Shape 10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2841525" x="4273050"/>
            <a:ext cy="1104900" cx="42481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9" name="Shape 109"/>
          <p:cNvCxnSpPr/>
          <p:nvPr/>
        </p:nvCxnSpPr>
        <p:spPr>
          <a:xfrm>
            <a:off y="3495375" x="2577275"/>
            <a:ext cy="0" cx="1526400"/>
          </a:xfrm>
          <a:prstGeom prst="straightConnector1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w="lg" len="lg" type="none"/>
            <a:tailEnd w="lg" len="lg" type="triangle"/>
          </a:ln>
        </p:spPr>
      </p:cxn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